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8" r:id="rId2"/>
    <p:sldId id="393" r:id="rId3"/>
    <p:sldId id="395" r:id="rId4"/>
    <p:sldId id="396" r:id="rId5"/>
    <p:sldId id="397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9933FF"/>
    <a:srgbClr val="FFFFCC"/>
    <a:srgbClr val="CCFFFF"/>
    <a:srgbClr val="CCFF33"/>
    <a:srgbClr val="FFFFFF"/>
    <a:srgbClr val="00FF00"/>
    <a:srgbClr val="660033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6" autoAdjust="0"/>
  </p:normalViewPr>
  <p:slideViewPr>
    <p:cSldViewPr>
      <p:cViewPr>
        <p:scale>
          <a:sx n="62" d="100"/>
          <a:sy n="62" d="100"/>
        </p:scale>
        <p:origin x="-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370417-F3D6-494B-9617-8FE91F00A2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11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9188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1" y="4686538"/>
            <a:ext cx="5387982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27ED55-EE8F-4212-AC16-6398DE12BC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5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389A-2667-4E9C-A4E5-59CFD16797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562C-B35B-4E89-AB6E-B8B7878B3A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57213"/>
            <a:ext cx="2057400" cy="5568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57213"/>
            <a:ext cx="6019800" cy="5568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BD48-60EB-4FDF-8BEF-009849213F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FADEC-F4E5-4EC6-B9D5-045F295653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93AF1-8789-4484-BE88-2C012058EA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BDBDF-3E79-40EF-B22C-070F14575B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8E5A-E75C-43A1-9C50-D72EEB78C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2498-03AE-41DC-942A-6DB624C50E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726D-554C-4150-AAB0-44EB2F651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2E88-ACB6-4FC7-80A3-54789C4400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D2A3B-FBD7-488D-9669-236821BDB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5A4920-6839-4EEF-B1A1-40328D4CEA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3" name="Line 61"/>
          <p:cNvSpPr>
            <a:spLocks noChangeShapeType="1"/>
          </p:cNvSpPr>
          <p:nvPr userDrawn="1"/>
        </p:nvSpPr>
        <p:spPr bwMode="auto">
          <a:xfrm flipH="1">
            <a:off x="0" y="460375"/>
            <a:ext cx="9144000" cy="1588"/>
          </a:xfrm>
          <a:prstGeom prst="line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660033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kumimoji="1"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52925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「北陸港湾の利用状況について」</a:t>
            </a:r>
            <a:endParaRPr lang="en-US" altLang="ja-JP" sz="2400" dirty="0" smtClean="0"/>
          </a:p>
          <a:p>
            <a:pPr marL="0" indent="0" algn="ctr">
              <a:buNone/>
            </a:pPr>
            <a:r>
              <a:rPr lang="ja-JP" altLang="en-US" sz="2400" dirty="0" smtClean="0"/>
              <a:t>　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「全国輸出入コンテナ貨物流動調査」より</a:t>
            </a:r>
            <a:r>
              <a:rPr lang="en-US" altLang="ja-JP" sz="2000" dirty="0" smtClean="0"/>
              <a:t>)</a:t>
            </a:r>
          </a:p>
          <a:p>
            <a:pPr marL="0" indent="0" algn="ctr">
              <a:buNone/>
            </a:pPr>
            <a:endParaRPr lang="en-US" altLang="ja-JP" sz="2400" dirty="0" smtClean="0"/>
          </a:p>
          <a:p>
            <a:pPr marL="0" indent="0" algn="ctr">
              <a:buNone/>
            </a:pPr>
            <a:endParaRPr lang="en-US" altLang="ja-JP" sz="2400" dirty="0"/>
          </a:p>
          <a:p>
            <a:pPr marL="0" indent="0" algn="ctr">
              <a:buNone/>
            </a:pPr>
            <a:endParaRPr lang="en-US" altLang="ja-JP" sz="2400" dirty="0" smtClean="0"/>
          </a:p>
          <a:p>
            <a:pPr marL="0" indent="0" algn="ctr">
              <a:buNone/>
            </a:pPr>
            <a:r>
              <a:rPr lang="en-US" altLang="ja-JP" sz="2000" dirty="0" smtClean="0"/>
              <a:t>2016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23</a:t>
            </a:r>
            <a:r>
              <a:rPr lang="ja-JP" altLang="en-US" sz="2000" dirty="0" smtClean="0"/>
              <a:t>日</a:t>
            </a:r>
            <a:endParaRPr lang="en-US" altLang="ja-JP" sz="2000" dirty="0" smtClean="0"/>
          </a:p>
          <a:p>
            <a:pPr marL="0" indent="0" algn="ctr">
              <a:buNone/>
            </a:pPr>
            <a:r>
              <a:rPr lang="ja-JP" altLang="en-US" sz="2000" dirty="0" smtClean="0"/>
              <a:t>北陸</a:t>
            </a:r>
            <a:r>
              <a:rPr lang="en-US" altLang="ja-JP" sz="2000" dirty="0" smtClean="0"/>
              <a:t>AJEC</a:t>
            </a:r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FADEC-F4E5-4EC6-B9D5-045F295653BA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2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3890" y="476672"/>
            <a:ext cx="8229600" cy="5357007"/>
          </a:xfrm>
        </p:spPr>
        <p:txBody>
          <a:bodyPr/>
          <a:lstStyle/>
          <a:p>
            <a:r>
              <a:rPr lang="ja-JP" altLang="en-US" sz="2000" b="1" dirty="0" smtClean="0">
                <a:latin typeface="+mj-ea"/>
                <a:ea typeface="+mj-ea"/>
              </a:rPr>
              <a:t>北陸三港利用率の推移</a:t>
            </a:r>
            <a:endParaRPr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2000" b="1" dirty="0" smtClean="0">
              <a:latin typeface="+mj-ea"/>
              <a:ea typeface="+mj-ea"/>
            </a:endParaRPr>
          </a:p>
          <a:p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2000" b="1" dirty="0" smtClean="0">
              <a:latin typeface="+mj-ea"/>
              <a:ea typeface="+mj-ea"/>
            </a:endParaRPr>
          </a:p>
          <a:p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2000" b="1" dirty="0" smtClean="0">
              <a:latin typeface="+mj-ea"/>
              <a:ea typeface="+mj-ea"/>
            </a:endParaRPr>
          </a:p>
          <a:p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2000" b="1" dirty="0" smtClean="0">
              <a:latin typeface="+mj-ea"/>
              <a:ea typeface="+mj-ea"/>
            </a:endParaRPr>
          </a:p>
          <a:p>
            <a:endParaRPr lang="en-US" altLang="ja-JP" sz="2000" b="1" dirty="0">
              <a:latin typeface="+mj-ea"/>
              <a:ea typeface="+mj-ea"/>
            </a:endParaRPr>
          </a:p>
          <a:p>
            <a:endParaRPr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200" b="1" dirty="0" smtClean="0">
                <a:latin typeface="+mj-ea"/>
                <a:ea typeface="+mj-ea"/>
              </a:rPr>
              <a:t>　</a:t>
            </a:r>
            <a:endParaRPr lang="en-US" altLang="ja-JP" sz="12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FADEC-F4E5-4EC6-B9D5-045F295653B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6574" y="6417889"/>
            <a:ext cx="487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66"/>
                </a:solidFill>
              </a:rPr>
              <a:t>(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出所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)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「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H15,H20,H25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全国輸出入コンテナ貨物流動調査」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(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国交省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)</a:t>
            </a:r>
            <a:endParaRPr kumimoji="1" lang="ja-JP" altLang="en-US" sz="1200" dirty="0">
              <a:solidFill>
                <a:srgbClr val="000066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1169" y="5116542"/>
            <a:ext cx="8176106" cy="120032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66"/>
                </a:solidFill>
              </a:rPr>
              <a:t>○北陸三港利用率は上昇傾向にある。輸出利用⇒約</a:t>
            </a:r>
            <a:r>
              <a:rPr lang="en-US" altLang="ja-JP" dirty="0" smtClean="0">
                <a:solidFill>
                  <a:srgbClr val="000066"/>
                </a:solidFill>
              </a:rPr>
              <a:t>40%</a:t>
            </a:r>
            <a:r>
              <a:rPr lang="ja-JP" altLang="en-US" dirty="0" err="1" smtClean="0">
                <a:solidFill>
                  <a:srgbClr val="000066"/>
                </a:solidFill>
              </a:rPr>
              <a:t>，</a:t>
            </a:r>
            <a:r>
              <a:rPr lang="ja-JP" altLang="en-US" dirty="0" smtClean="0">
                <a:solidFill>
                  <a:srgbClr val="000066"/>
                </a:solidFill>
              </a:rPr>
              <a:t>輸入利用⇒約</a:t>
            </a:r>
            <a:r>
              <a:rPr lang="en-US" altLang="ja-JP" dirty="0" smtClean="0">
                <a:solidFill>
                  <a:srgbClr val="000066"/>
                </a:solidFill>
              </a:rPr>
              <a:t>60</a:t>
            </a:r>
            <a:r>
              <a:rPr lang="ja-JP" altLang="en-US" dirty="0" smtClean="0">
                <a:solidFill>
                  <a:srgbClr val="000066"/>
                </a:solidFill>
              </a:rPr>
              <a:t>％。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　</a:t>
            </a:r>
            <a:r>
              <a:rPr lang="ja-JP" altLang="en-US" dirty="0">
                <a:solidFill>
                  <a:srgbClr val="000066"/>
                </a:solidFill>
              </a:rPr>
              <a:t> </a:t>
            </a:r>
            <a:r>
              <a:rPr lang="ja-JP" altLang="en-US" dirty="0" smtClean="0">
                <a:solidFill>
                  <a:srgbClr val="000066"/>
                </a:solidFill>
              </a:rPr>
              <a:t>伏木</a:t>
            </a:r>
            <a:r>
              <a:rPr kumimoji="1" lang="ja-JP" altLang="en-US" dirty="0" smtClean="0">
                <a:solidFill>
                  <a:srgbClr val="000066"/>
                </a:solidFill>
              </a:rPr>
              <a:t>富山：三港の中では利用率は高い。</a:t>
            </a:r>
            <a:r>
              <a:rPr lang="ja-JP" altLang="en-US" dirty="0" smtClean="0">
                <a:solidFill>
                  <a:srgbClr val="000066"/>
                </a:solidFill>
              </a:rPr>
              <a:t>輸出は頭打ち傾向。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　</a:t>
            </a:r>
            <a:r>
              <a:rPr lang="ja-JP" altLang="en-US" dirty="0">
                <a:solidFill>
                  <a:srgbClr val="000066"/>
                </a:solidFill>
              </a:rPr>
              <a:t> </a:t>
            </a:r>
            <a:r>
              <a:rPr kumimoji="1" lang="ja-JP" altLang="en-US" dirty="0" smtClean="0">
                <a:solidFill>
                  <a:srgbClr val="000066"/>
                </a:solidFill>
              </a:rPr>
              <a:t>金       沢：輸出の利用率が急速に伸長。建機メーカーなどの利用が寄与。</a:t>
            </a:r>
            <a:endParaRPr kumimoji="1"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　 </a:t>
            </a:r>
            <a:r>
              <a:rPr lang="ja-JP" altLang="en-US" dirty="0" smtClean="0">
                <a:solidFill>
                  <a:srgbClr val="000066"/>
                </a:solidFill>
              </a:rPr>
              <a:t>敦       賀：輸出の利用率が上昇傾向にあるが水準は低い。</a:t>
            </a:r>
            <a:endParaRPr kumimoji="1" lang="en-US" altLang="ja-JP" dirty="0" smtClean="0">
              <a:solidFill>
                <a:srgbClr val="000066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559" y="4777085"/>
            <a:ext cx="8523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　</a:t>
            </a:r>
            <a:r>
              <a:rPr lang="en-US" altLang="ja-JP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※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北陸港湾利用率＝北陸港湾を利用して輸出（輸入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)</a:t>
            </a: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するコンテナ貨物量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（ｔ）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/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北陸で生産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消費）</a:t>
            </a: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するコンテナ貨物量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ｔ）</a:t>
            </a:r>
            <a:endParaRPr lang="en-US" altLang="ja-JP" sz="1200" kern="0" dirty="0">
              <a:solidFill>
                <a:srgbClr val="000066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32" y="923959"/>
            <a:ext cx="3991019" cy="376657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052" y="923959"/>
            <a:ext cx="3834731" cy="376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078289"/>
          </a:xfrm>
        </p:spPr>
        <p:txBody>
          <a:bodyPr/>
          <a:lstStyle/>
          <a:p>
            <a:r>
              <a:rPr kumimoji="1" lang="ja-JP" altLang="en-US" sz="2000" b="1" dirty="0" smtClean="0">
                <a:latin typeface="+mj-ea"/>
                <a:ea typeface="+mj-ea"/>
              </a:rPr>
              <a:t>利用港湾の内訳（</a:t>
            </a:r>
            <a:r>
              <a:rPr kumimoji="1" lang="en-US" altLang="ja-JP" sz="2000" b="1" dirty="0" smtClean="0">
                <a:latin typeface="+mj-ea"/>
                <a:ea typeface="+mj-ea"/>
              </a:rPr>
              <a:t>2013</a:t>
            </a:r>
            <a:r>
              <a:rPr kumimoji="1" lang="ja-JP" altLang="en-US" sz="2000" b="1" dirty="0" smtClean="0">
                <a:latin typeface="+mj-ea"/>
                <a:ea typeface="+mj-ea"/>
              </a:rPr>
              <a:t>年）</a:t>
            </a:r>
            <a:endParaRPr kumimoji="1"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ja-JP" sz="20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　　　　　輸出（うち北陸発</a:t>
            </a:r>
            <a:r>
              <a:rPr lang="en-US" altLang="ja-JP" sz="2000" b="1" dirty="0" smtClean="0">
                <a:latin typeface="+mj-ea"/>
                <a:ea typeface="+mj-ea"/>
              </a:rPr>
              <a:t>40.4%)         </a:t>
            </a:r>
            <a:r>
              <a:rPr lang="ja-JP" altLang="en-US" sz="2000" b="1" dirty="0" smtClean="0">
                <a:latin typeface="+mj-ea"/>
                <a:ea typeface="+mj-ea"/>
              </a:rPr>
              <a:t>　　　　　　輸入（うち北陸着</a:t>
            </a:r>
            <a:r>
              <a:rPr lang="en-US" altLang="ja-JP" sz="2000" b="1" dirty="0" smtClean="0">
                <a:latin typeface="+mj-ea"/>
                <a:ea typeface="+mj-ea"/>
              </a:rPr>
              <a:t>58.8%)</a:t>
            </a:r>
          </a:p>
          <a:p>
            <a:pPr marL="0" indent="0">
              <a:buNone/>
            </a:pP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FADEC-F4E5-4EC6-B9D5-045F295653B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3742" y="6187287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200" dirty="0" smtClean="0">
                <a:solidFill>
                  <a:srgbClr val="000066"/>
                </a:solidFill>
              </a:rPr>
              <a:t>(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出所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)</a:t>
            </a:r>
            <a:r>
              <a:rPr lang="ja-JP" altLang="en-US" sz="1200" dirty="0">
                <a:solidFill>
                  <a:srgbClr val="000066"/>
                </a:solidFill>
              </a:rPr>
              <a:t> </a:t>
            </a:r>
            <a:r>
              <a:rPr lang="ja-JP" altLang="en-US" sz="1200" dirty="0" smtClean="0">
                <a:solidFill>
                  <a:srgbClr val="000066"/>
                </a:solidFill>
              </a:rPr>
              <a:t>「</a:t>
            </a:r>
            <a:r>
              <a:rPr lang="en-US" altLang="ja-JP" sz="1200" dirty="0" smtClean="0">
                <a:solidFill>
                  <a:srgbClr val="000066"/>
                </a:solidFill>
              </a:rPr>
              <a:t>H25</a:t>
            </a:r>
            <a:r>
              <a:rPr lang="ja-JP" altLang="en-US" sz="1200" dirty="0" smtClean="0">
                <a:solidFill>
                  <a:srgbClr val="000066"/>
                </a:solidFill>
              </a:rPr>
              <a:t>全国</a:t>
            </a:r>
            <a:r>
              <a:rPr lang="ja-JP" altLang="en-US" sz="1200" dirty="0">
                <a:solidFill>
                  <a:srgbClr val="000066"/>
                </a:solidFill>
              </a:rPr>
              <a:t>輸出入コンテナ貨物流動調査」</a:t>
            </a:r>
            <a:r>
              <a:rPr lang="en-US" altLang="ja-JP" sz="1200" dirty="0">
                <a:solidFill>
                  <a:srgbClr val="000066"/>
                </a:solidFill>
              </a:rPr>
              <a:t>(</a:t>
            </a:r>
            <a:r>
              <a:rPr lang="ja-JP" altLang="en-US" sz="1200" dirty="0">
                <a:solidFill>
                  <a:srgbClr val="000066"/>
                </a:solidFill>
              </a:rPr>
              <a:t>国交省</a:t>
            </a:r>
            <a:r>
              <a:rPr lang="en-US" altLang="ja-JP" sz="1200" dirty="0" smtClean="0">
                <a:solidFill>
                  <a:srgbClr val="000066"/>
                </a:solidFill>
              </a:rPr>
              <a:t>)</a:t>
            </a:r>
            <a:endParaRPr kumimoji="1" lang="ja-JP" altLang="en-US" sz="1200" dirty="0">
              <a:solidFill>
                <a:srgbClr val="000066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3742" y="5178790"/>
            <a:ext cx="7931224" cy="923330"/>
          </a:xfrm>
          <a:prstGeom prst="rect">
            <a:avLst/>
          </a:prstGeom>
          <a:noFill/>
          <a:ln w="12700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66"/>
                </a:solidFill>
              </a:rPr>
              <a:t>○阪神港，名古屋港の利用率が高い。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　</a:t>
            </a:r>
            <a:r>
              <a:rPr kumimoji="1" lang="ja-JP" altLang="en-US" dirty="0" smtClean="0">
                <a:solidFill>
                  <a:srgbClr val="000066"/>
                </a:solidFill>
              </a:rPr>
              <a:t>　輸出：阪神 </a:t>
            </a:r>
            <a:r>
              <a:rPr kumimoji="1" lang="en-US" altLang="ja-JP" dirty="0" smtClean="0">
                <a:solidFill>
                  <a:srgbClr val="000066"/>
                </a:solidFill>
              </a:rPr>
              <a:t>26.6%</a:t>
            </a:r>
            <a:r>
              <a:rPr lang="ja-JP" altLang="en-US" dirty="0" err="1" smtClean="0">
                <a:solidFill>
                  <a:srgbClr val="000066"/>
                </a:solidFill>
              </a:rPr>
              <a:t>，</a:t>
            </a:r>
            <a:r>
              <a:rPr lang="ja-JP" altLang="en-US" dirty="0">
                <a:solidFill>
                  <a:srgbClr val="000066"/>
                </a:solidFill>
              </a:rPr>
              <a:t>名古屋 </a:t>
            </a:r>
            <a:r>
              <a:rPr lang="en-US" altLang="ja-JP" dirty="0">
                <a:solidFill>
                  <a:srgbClr val="000066"/>
                </a:solidFill>
              </a:rPr>
              <a:t>27.6%</a:t>
            </a:r>
            <a:r>
              <a:rPr lang="ja-JP" altLang="en-US" dirty="0" err="1">
                <a:solidFill>
                  <a:srgbClr val="000066"/>
                </a:solidFill>
              </a:rPr>
              <a:t>，</a:t>
            </a:r>
            <a:r>
              <a:rPr lang="ja-JP" altLang="en-US" dirty="0" smtClean="0">
                <a:solidFill>
                  <a:srgbClr val="000066"/>
                </a:solidFill>
              </a:rPr>
              <a:t>京浜 </a:t>
            </a:r>
            <a:r>
              <a:rPr lang="en-US" altLang="ja-JP" dirty="0" smtClean="0">
                <a:solidFill>
                  <a:srgbClr val="000066"/>
                </a:solidFill>
              </a:rPr>
              <a:t>4.7% </a:t>
            </a:r>
            <a:r>
              <a:rPr lang="ja-JP" altLang="en-US" dirty="0" smtClean="0">
                <a:solidFill>
                  <a:srgbClr val="000066"/>
                </a:solidFill>
              </a:rPr>
              <a:t>⇒計</a:t>
            </a:r>
            <a:r>
              <a:rPr lang="en-US" altLang="ja-JP" dirty="0" smtClean="0">
                <a:solidFill>
                  <a:srgbClr val="000066"/>
                </a:solidFill>
              </a:rPr>
              <a:t>58.9%</a:t>
            </a:r>
            <a:endParaRPr kumimoji="1"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　</a:t>
            </a:r>
            <a:r>
              <a:rPr lang="ja-JP" altLang="en-US" dirty="0" smtClean="0">
                <a:solidFill>
                  <a:srgbClr val="000066"/>
                </a:solidFill>
              </a:rPr>
              <a:t>　輸入：阪神 </a:t>
            </a:r>
            <a:r>
              <a:rPr lang="en-US" altLang="ja-JP" dirty="0" smtClean="0">
                <a:solidFill>
                  <a:srgbClr val="000066"/>
                </a:solidFill>
              </a:rPr>
              <a:t>23.7%</a:t>
            </a:r>
            <a:r>
              <a:rPr lang="ja-JP" altLang="en-US" dirty="0" err="1" smtClean="0">
                <a:solidFill>
                  <a:srgbClr val="000066"/>
                </a:solidFill>
              </a:rPr>
              <a:t>，</a:t>
            </a:r>
            <a:r>
              <a:rPr lang="ja-JP" altLang="en-US" dirty="0" smtClean="0">
                <a:solidFill>
                  <a:srgbClr val="000066"/>
                </a:solidFill>
              </a:rPr>
              <a:t>名古屋 </a:t>
            </a:r>
            <a:r>
              <a:rPr lang="en-US" altLang="ja-JP" dirty="0" smtClean="0">
                <a:solidFill>
                  <a:srgbClr val="000066"/>
                </a:solidFill>
              </a:rPr>
              <a:t>15.3%</a:t>
            </a:r>
            <a:r>
              <a:rPr lang="ja-JP" altLang="en-US" dirty="0" err="1" smtClean="0">
                <a:solidFill>
                  <a:srgbClr val="000066"/>
                </a:solidFill>
              </a:rPr>
              <a:t>，</a:t>
            </a:r>
            <a:r>
              <a:rPr lang="ja-JP" altLang="en-US" dirty="0" smtClean="0">
                <a:solidFill>
                  <a:srgbClr val="000066"/>
                </a:solidFill>
              </a:rPr>
              <a:t>京浜 </a:t>
            </a:r>
            <a:r>
              <a:rPr lang="en-US" altLang="ja-JP" dirty="0" smtClean="0">
                <a:solidFill>
                  <a:srgbClr val="000066"/>
                </a:solidFill>
              </a:rPr>
              <a:t>1.4% </a:t>
            </a:r>
            <a:r>
              <a:rPr lang="ja-JP" altLang="en-US" dirty="0" smtClean="0">
                <a:solidFill>
                  <a:srgbClr val="000066"/>
                </a:solidFill>
              </a:rPr>
              <a:t>⇒計</a:t>
            </a:r>
            <a:r>
              <a:rPr lang="en-US" altLang="ja-JP" dirty="0" smtClean="0">
                <a:solidFill>
                  <a:srgbClr val="000066"/>
                </a:solidFill>
              </a:rPr>
              <a:t>40.4%</a:t>
            </a:r>
            <a:endParaRPr kumimoji="1" lang="en-US" altLang="ja-JP" dirty="0" smtClean="0">
              <a:solidFill>
                <a:srgbClr val="000066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01" y="1587740"/>
            <a:ext cx="4121253" cy="346282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856" y="1582469"/>
            <a:ext cx="3785944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92688"/>
          </a:xfrm>
        </p:spPr>
        <p:txBody>
          <a:bodyPr/>
          <a:lstStyle/>
          <a:p>
            <a:pPr lvl="0"/>
            <a:r>
              <a:rPr lang="ja-JP" altLang="en-US" sz="2000" b="1" dirty="0" smtClean="0">
                <a:latin typeface="+mj-ea"/>
                <a:ea typeface="+mj-ea"/>
              </a:rPr>
              <a:t>地域別の地元港利用率（</a:t>
            </a:r>
            <a:r>
              <a:rPr lang="en-US" altLang="ja-JP" sz="2000" b="1" dirty="0" smtClean="0">
                <a:latin typeface="+mj-ea"/>
                <a:ea typeface="+mj-ea"/>
              </a:rPr>
              <a:t>2013</a:t>
            </a:r>
            <a:r>
              <a:rPr lang="ja-JP" altLang="en-US" sz="2000" b="1" dirty="0" smtClean="0">
                <a:latin typeface="+mj-ea"/>
                <a:ea typeface="+mj-ea"/>
              </a:rPr>
              <a:t>年，輸出＋輸入）</a:t>
            </a:r>
            <a:endParaRPr lang="en-US" altLang="ja-JP" sz="2000" b="1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ja-JP" sz="2000" b="1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ja-JP" sz="2000" b="1" dirty="0" smtClean="0">
              <a:latin typeface="+mj-ea"/>
              <a:ea typeface="+mj-ea"/>
            </a:endParaRPr>
          </a:p>
          <a:p>
            <a:pPr lvl="0"/>
            <a:endParaRPr lang="en-US" altLang="ja-JP" sz="2000" b="1" dirty="0">
              <a:latin typeface="+mj-ea"/>
              <a:ea typeface="+mj-ea"/>
            </a:endParaRPr>
          </a:p>
          <a:p>
            <a:pPr lvl="0"/>
            <a:endParaRPr lang="en-US" altLang="ja-JP" sz="2000" b="1" dirty="0" smtClean="0">
              <a:latin typeface="+mj-ea"/>
              <a:ea typeface="+mj-ea"/>
            </a:endParaRPr>
          </a:p>
          <a:p>
            <a:pPr lvl="0"/>
            <a:endParaRPr lang="en-US" altLang="ja-JP" sz="2000" b="1" dirty="0">
              <a:latin typeface="+mj-ea"/>
              <a:ea typeface="+mj-ea"/>
            </a:endParaRPr>
          </a:p>
          <a:p>
            <a:pPr lvl="0"/>
            <a:endParaRPr lang="en-US" altLang="ja-JP" sz="2000" b="1" dirty="0" smtClean="0">
              <a:latin typeface="+mj-ea"/>
              <a:ea typeface="+mj-ea"/>
            </a:endParaRPr>
          </a:p>
          <a:p>
            <a:pPr lvl="0"/>
            <a:endParaRPr lang="en-US" altLang="ja-JP" sz="2000" b="1" dirty="0">
              <a:latin typeface="+mj-ea"/>
              <a:ea typeface="+mj-ea"/>
            </a:endParaRPr>
          </a:p>
          <a:p>
            <a:pPr lvl="0"/>
            <a:endParaRPr lang="en-US" altLang="ja-JP" sz="2000" b="1" dirty="0" smtClean="0">
              <a:latin typeface="+mj-ea"/>
              <a:ea typeface="+mj-ea"/>
            </a:endParaRPr>
          </a:p>
          <a:p>
            <a:pPr lvl="0"/>
            <a:endParaRPr lang="en-US" altLang="ja-JP" sz="2000" b="1" dirty="0">
              <a:latin typeface="+mj-ea"/>
              <a:ea typeface="+mj-ea"/>
            </a:endParaRPr>
          </a:p>
          <a:p>
            <a:pPr lvl="0"/>
            <a:endParaRPr lang="en-US" altLang="ja-JP" sz="2000" b="1" dirty="0" smtClean="0">
              <a:latin typeface="+mj-ea"/>
              <a:ea typeface="+mj-ea"/>
            </a:endParaRPr>
          </a:p>
          <a:p>
            <a:pPr lvl="0"/>
            <a:endParaRPr lang="en-US" altLang="ja-JP" sz="2000" b="1" dirty="0">
              <a:latin typeface="+mj-ea"/>
              <a:ea typeface="+mj-ea"/>
            </a:endParaRPr>
          </a:p>
          <a:p>
            <a:pPr marL="0" lvl="0" indent="0">
              <a:buNone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2000" b="1" dirty="0" smtClean="0">
                <a:latin typeface="+mj-ea"/>
                <a:ea typeface="+mj-ea"/>
              </a:rPr>
              <a:t>　</a:t>
            </a: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FADEC-F4E5-4EC6-B9D5-045F295653BA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629944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200" dirty="0" smtClean="0">
                <a:solidFill>
                  <a:srgbClr val="000066"/>
                </a:solidFill>
              </a:rPr>
              <a:t>(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出所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)</a:t>
            </a:r>
            <a:r>
              <a:rPr lang="ja-JP" altLang="en-US" sz="1200" dirty="0" smtClean="0">
                <a:solidFill>
                  <a:srgbClr val="000066"/>
                </a:solidFill>
              </a:rPr>
              <a:t>「</a:t>
            </a:r>
            <a:r>
              <a:rPr lang="en-US" altLang="ja-JP" sz="1200" dirty="0" smtClean="0">
                <a:solidFill>
                  <a:srgbClr val="000066"/>
                </a:solidFill>
              </a:rPr>
              <a:t>H25</a:t>
            </a:r>
            <a:r>
              <a:rPr lang="ja-JP" altLang="en-US" sz="1200" dirty="0" smtClean="0">
                <a:solidFill>
                  <a:srgbClr val="000066"/>
                </a:solidFill>
              </a:rPr>
              <a:t>全国</a:t>
            </a:r>
            <a:r>
              <a:rPr lang="ja-JP" altLang="en-US" sz="1200" dirty="0">
                <a:solidFill>
                  <a:srgbClr val="000066"/>
                </a:solidFill>
              </a:rPr>
              <a:t>輸出入コンテナ貨物流動調査」</a:t>
            </a:r>
            <a:r>
              <a:rPr lang="en-US" altLang="ja-JP" sz="1200" dirty="0">
                <a:solidFill>
                  <a:srgbClr val="000066"/>
                </a:solidFill>
              </a:rPr>
              <a:t>(</a:t>
            </a:r>
            <a:r>
              <a:rPr lang="ja-JP" altLang="en-US" sz="1200" dirty="0">
                <a:solidFill>
                  <a:srgbClr val="000066"/>
                </a:solidFill>
              </a:rPr>
              <a:t>国交省</a:t>
            </a:r>
            <a:r>
              <a:rPr lang="en-US" altLang="ja-JP" sz="1200" dirty="0" smtClean="0">
                <a:solidFill>
                  <a:srgbClr val="000066"/>
                </a:solidFill>
              </a:rPr>
              <a:t>)</a:t>
            </a:r>
            <a:endParaRPr lang="ja-JP" altLang="en-US" sz="1200" dirty="0">
              <a:solidFill>
                <a:srgbClr val="000066"/>
              </a:solidFill>
            </a:endParaRPr>
          </a:p>
          <a:p>
            <a:endParaRPr kumimoji="1" lang="ja-JP" altLang="en-US" sz="1200" dirty="0">
              <a:solidFill>
                <a:srgbClr val="000066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9273" y="5705846"/>
            <a:ext cx="7622504" cy="373244"/>
          </a:xfrm>
          <a:prstGeom prst="rect">
            <a:avLst/>
          </a:prstGeom>
          <a:noFill/>
          <a:ln w="12700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solidFill>
                  <a:srgbClr val="000066"/>
                </a:solidFill>
              </a:rPr>
              <a:t>○三大都市圏，北海道，九州の地元港利用率が高く，その他の地域は低い。  </a:t>
            </a:r>
            <a:endParaRPr lang="en-US" altLang="ja-JP" dirty="0" smtClean="0">
              <a:solidFill>
                <a:srgbClr val="000066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908719"/>
            <a:ext cx="7638020" cy="432258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51248" y="5305381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altLang="ja-JP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※</a:t>
            </a: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地域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区分：東北（新潟含む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7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県），関東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山梨含む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都県），中部（長野含む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県），九州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沖縄含む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県）</a:t>
            </a:r>
          </a:p>
        </p:txBody>
      </p:sp>
    </p:spTree>
    <p:extLst>
      <p:ext uri="{BB962C8B-B14F-4D97-AF65-F5344CB8AC3E}">
        <p14:creationId xmlns:p14="http://schemas.microsoft.com/office/powerpoint/2010/main" val="23298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kumimoji="1" lang="ja-JP" altLang="en-US" sz="2000" b="1" dirty="0" smtClean="0"/>
              <a:t>仕向国・原産国の内訳（</a:t>
            </a:r>
            <a:r>
              <a:rPr kumimoji="1" lang="en-US" altLang="ja-JP" sz="2000" b="1" dirty="0" smtClean="0"/>
              <a:t>2013</a:t>
            </a:r>
            <a:r>
              <a:rPr kumimoji="1" lang="ja-JP" altLang="en-US" sz="2000" b="1" dirty="0" smtClean="0"/>
              <a:t>年）</a:t>
            </a:r>
            <a:endParaRPr kumimoji="1" lang="en-US" altLang="ja-JP" sz="2000" b="1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 smtClean="0"/>
              <a:t>　　　　　　</a:t>
            </a:r>
            <a:r>
              <a:rPr kumimoji="1" lang="ja-JP" altLang="en-US" sz="2000" b="1" dirty="0" smtClean="0"/>
              <a:t>仕向国（輸出先）内訳</a:t>
            </a:r>
            <a:r>
              <a:rPr kumimoji="1" lang="ja-JP" altLang="en-US" sz="2000" dirty="0" smtClean="0"/>
              <a:t>　　　　　　　　　</a:t>
            </a:r>
            <a:r>
              <a:rPr kumimoji="1" lang="ja-JP" altLang="en-US" sz="2000" b="1" dirty="0" smtClean="0"/>
              <a:t>原産国（輸入元）内訳</a:t>
            </a:r>
            <a:endParaRPr kumimoji="1" lang="en-US" altLang="ja-JP" sz="2000" b="1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FADEC-F4E5-4EC6-B9D5-045F295653B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3655" y="5519956"/>
            <a:ext cx="7816690" cy="369332"/>
          </a:xfrm>
          <a:prstGeom prst="rect">
            <a:avLst/>
          </a:prstGeom>
          <a:noFill/>
          <a:ln w="12700"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66"/>
                </a:solidFill>
              </a:rPr>
              <a:t>○輸出入ともに，中国，</a:t>
            </a:r>
            <a:r>
              <a:rPr lang="en-US" altLang="ja-JP" dirty="0" smtClean="0">
                <a:solidFill>
                  <a:srgbClr val="000066"/>
                </a:solidFill>
              </a:rPr>
              <a:t>ASEAN</a:t>
            </a:r>
            <a:r>
              <a:rPr lang="ja-JP" altLang="en-US" dirty="0" err="1" smtClean="0">
                <a:solidFill>
                  <a:srgbClr val="000066"/>
                </a:solidFill>
              </a:rPr>
              <a:t>，</a:t>
            </a:r>
            <a:r>
              <a:rPr lang="ja-JP" altLang="en-US" dirty="0" smtClean="0">
                <a:solidFill>
                  <a:srgbClr val="000066"/>
                </a:solidFill>
              </a:rPr>
              <a:t>韓国を加えた構成が</a:t>
            </a:r>
            <a:r>
              <a:rPr lang="en-US" altLang="ja-JP" dirty="0" smtClean="0">
                <a:solidFill>
                  <a:srgbClr val="000066"/>
                </a:solidFill>
              </a:rPr>
              <a:t>70%</a:t>
            </a:r>
            <a:r>
              <a:rPr lang="ja-JP" altLang="en-US" dirty="0" smtClean="0">
                <a:solidFill>
                  <a:srgbClr val="000066"/>
                </a:solidFill>
              </a:rPr>
              <a:t>前後を占める。</a:t>
            </a:r>
            <a:endParaRPr lang="en-US" altLang="ja-JP" dirty="0" smtClean="0">
              <a:solidFill>
                <a:srgbClr val="000066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3742" y="6145240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200" dirty="0" smtClean="0">
                <a:solidFill>
                  <a:srgbClr val="000066"/>
                </a:solidFill>
              </a:rPr>
              <a:t>(</a:t>
            </a:r>
            <a:r>
              <a:rPr kumimoji="1" lang="ja-JP" altLang="en-US" sz="1200" dirty="0" smtClean="0">
                <a:solidFill>
                  <a:srgbClr val="000066"/>
                </a:solidFill>
              </a:rPr>
              <a:t>出所</a:t>
            </a:r>
            <a:r>
              <a:rPr kumimoji="1" lang="en-US" altLang="ja-JP" sz="1200" dirty="0" smtClean="0">
                <a:solidFill>
                  <a:srgbClr val="000066"/>
                </a:solidFill>
              </a:rPr>
              <a:t>)</a:t>
            </a:r>
            <a:r>
              <a:rPr lang="ja-JP" altLang="en-US" sz="1200" dirty="0">
                <a:solidFill>
                  <a:srgbClr val="000066"/>
                </a:solidFill>
              </a:rPr>
              <a:t> </a:t>
            </a:r>
            <a:r>
              <a:rPr lang="ja-JP" altLang="en-US" sz="1200" dirty="0" smtClean="0">
                <a:solidFill>
                  <a:srgbClr val="000066"/>
                </a:solidFill>
              </a:rPr>
              <a:t>「</a:t>
            </a:r>
            <a:r>
              <a:rPr lang="en-US" altLang="ja-JP" sz="1200" dirty="0" smtClean="0">
                <a:solidFill>
                  <a:srgbClr val="000066"/>
                </a:solidFill>
              </a:rPr>
              <a:t>H25</a:t>
            </a:r>
            <a:r>
              <a:rPr lang="ja-JP" altLang="en-US" sz="1200" dirty="0" smtClean="0">
                <a:solidFill>
                  <a:srgbClr val="000066"/>
                </a:solidFill>
              </a:rPr>
              <a:t>全国</a:t>
            </a:r>
            <a:r>
              <a:rPr lang="ja-JP" altLang="en-US" sz="1200" dirty="0">
                <a:solidFill>
                  <a:srgbClr val="000066"/>
                </a:solidFill>
              </a:rPr>
              <a:t>輸出入コンテナ貨物流動調査」</a:t>
            </a:r>
            <a:r>
              <a:rPr lang="en-US" altLang="ja-JP" sz="1200" dirty="0">
                <a:solidFill>
                  <a:srgbClr val="000066"/>
                </a:solidFill>
              </a:rPr>
              <a:t>(</a:t>
            </a:r>
            <a:r>
              <a:rPr lang="ja-JP" altLang="en-US" sz="1200" dirty="0">
                <a:solidFill>
                  <a:srgbClr val="000066"/>
                </a:solidFill>
              </a:rPr>
              <a:t>国交省</a:t>
            </a:r>
            <a:r>
              <a:rPr lang="en-US" altLang="ja-JP" sz="1200" dirty="0" smtClean="0">
                <a:solidFill>
                  <a:srgbClr val="000066"/>
                </a:solidFill>
              </a:rPr>
              <a:t>)</a:t>
            </a:r>
            <a:endParaRPr kumimoji="1" lang="ja-JP" altLang="en-US" sz="1200" dirty="0">
              <a:solidFill>
                <a:srgbClr val="000066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3742" y="5006083"/>
            <a:ext cx="7616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altLang="ja-JP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※</a:t>
            </a: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北陸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で生産</a:t>
            </a:r>
            <a:r>
              <a:rPr lang="en-US" altLang="ja-JP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1200" kern="0" dirty="0">
                <a:solidFill>
                  <a:srgbClr val="000066"/>
                </a:solidFill>
                <a:latin typeface="ＭＳ Ｐゴシック"/>
                <a:ea typeface="ＭＳ Ｐゴシック"/>
              </a:rPr>
              <a:t>消費）</a:t>
            </a:r>
            <a:r>
              <a:rPr lang="ja-JP" altLang="en-US" sz="1200" kern="0" dirty="0" smtClean="0">
                <a:solidFill>
                  <a:srgbClr val="000066"/>
                </a:solidFill>
                <a:latin typeface="ＭＳ Ｐゴシック"/>
                <a:ea typeface="ＭＳ Ｐゴシック"/>
              </a:rPr>
              <a:t>するコンテナ貨物の仕向国（原産国）の内訳</a:t>
            </a:r>
            <a:endParaRPr lang="en-US" altLang="ja-JP" sz="1200" kern="0" dirty="0">
              <a:solidFill>
                <a:srgbClr val="000066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83" y="1772869"/>
            <a:ext cx="3878728" cy="314818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937" y="1768056"/>
            <a:ext cx="4066526" cy="317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7686</TotalTime>
  <Words>225</Words>
  <Application>Microsoft Office PowerPoint</Application>
  <PresentationFormat>画面に合わせる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</dc:title>
  <dc:creator>Ikumo Isono</dc:creator>
  <cp:lastModifiedBy>NEANET</cp:lastModifiedBy>
  <cp:revision>1112</cp:revision>
  <cp:lastPrinted>2016-05-16T01:49:56Z</cp:lastPrinted>
  <dcterms:created xsi:type="dcterms:W3CDTF">2007-03-15T04:35:52Z</dcterms:created>
  <dcterms:modified xsi:type="dcterms:W3CDTF">2016-06-09T07:37:53Z</dcterms:modified>
</cp:coreProperties>
</file>